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71" r:id="rId6"/>
    <p:sldId id="272" r:id="rId7"/>
    <p:sldId id="259" r:id="rId8"/>
    <p:sldId id="260" r:id="rId9"/>
    <p:sldId id="261" r:id="rId10"/>
    <p:sldId id="267" r:id="rId11"/>
    <p:sldId id="269" r:id="rId12"/>
    <p:sldId id="270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71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21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80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49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8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7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5701" y="102168"/>
            <a:ext cx="7192599" cy="1159601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9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32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58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43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53720" y="0"/>
            <a:ext cx="5149247" cy="1261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47A9-2B2E-1A43-9E11-C0A60335A437}" type="datetimeFigureOut">
              <a:rPr lang="es-ES" smtClean="0"/>
              <a:t>09/11/2019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5364-6AC0-0F46-A519-5E3AED64E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61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nuel.morenoc7@gmai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900450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Educación Continua: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rutas para la innovación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61109" y="5124649"/>
            <a:ext cx="3421781" cy="662539"/>
          </a:xfrm>
        </p:spPr>
        <p:txBody>
          <a:bodyPr>
            <a:normAutofit lnSpcReduction="10000"/>
          </a:bodyPr>
          <a:lstStyle/>
          <a:p>
            <a:r>
              <a:rPr lang="es-ES" sz="1800" dirty="0"/>
              <a:t> </a:t>
            </a:r>
            <a:r>
              <a:rPr lang="es-ES" sz="1800" b="0" i="1" dirty="0">
                <a:effectLst/>
              </a:rPr>
              <a:t>Manuel Moreno Castañeda</a:t>
            </a:r>
          </a:p>
          <a:p>
            <a:r>
              <a:rPr lang="es-ES" sz="1800" b="0" i="1" dirty="0">
                <a:effectLst/>
              </a:rPr>
              <a:t>hola@profesormnuelmoreno.com</a:t>
            </a:r>
          </a:p>
        </p:txBody>
      </p:sp>
    </p:spTree>
    <p:extLst>
      <p:ext uri="{BB962C8B-B14F-4D97-AF65-F5344CB8AC3E}">
        <p14:creationId xmlns:p14="http://schemas.microsoft.com/office/powerpoint/2010/main" val="4091222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0500" y="2380147"/>
            <a:ext cx="7192599" cy="1159601"/>
          </a:xfrm>
        </p:spPr>
        <p:txBody>
          <a:bodyPr>
            <a:normAutofit fontScale="90000"/>
          </a:bodyPr>
          <a:lstStyle/>
          <a:p>
            <a:pPr lvl="0" algn="l"/>
            <a:r>
              <a:rPr lang="es-MX" dirty="0"/>
              <a:t>La EC como ámbito y oportunidad de innovación educativa:</a:t>
            </a:r>
            <a:br>
              <a:rPr lang="es-MX" dirty="0"/>
            </a:br>
            <a:br>
              <a:rPr lang="es-MX" dirty="0"/>
            </a:br>
            <a:r>
              <a:rPr lang="es-MX" sz="2700" dirty="0"/>
              <a:t>Piloteo y experimentación de proyectos.</a:t>
            </a:r>
            <a:br>
              <a:rPr lang="es-MX" sz="2700" dirty="0"/>
            </a:br>
            <a:br>
              <a:rPr lang="es-MX" sz="2700" dirty="0"/>
            </a:br>
            <a:r>
              <a:rPr lang="es-MX" sz="2700" dirty="0"/>
              <a:t>Flexibilización y actualización curricular.</a:t>
            </a:r>
            <a:br>
              <a:rPr lang="es-MX" sz="2700" dirty="0"/>
            </a:br>
            <a:br>
              <a:rPr lang="es-MX" sz="2700" dirty="0"/>
            </a:br>
            <a:r>
              <a:rPr lang="es-MX" sz="2700" dirty="0"/>
              <a:t>Incubación de proyectos educativos.</a:t>
            </a:r>
            <a:br>
              <a:rPr lang="es-MX" sz="2700" dirty="0"/>
            </a:br>
            <a:br>
              <a:rPr lang="es-MX" sz="2700" dirty="0"/>
            </a:br>
            <a:r>
              <a:rPr lang="es-MX" sz="2700" dirty="0"/>
              <a:t>Prueba de estrategias tecnológicas.</a:t>
            </a:r>
            <a:br>
              <a:rPr lang="es-MX" sz="2700" dirty="0"/>
            </a:br>
            <a:br>
              <a:rPr lang="es-MX" sz="2700" dirty="0"/>
            </a:br>
            <a:r>
              <a:rPr lang="es-MX" sz="2700" dirty="0"/>
              <a:t>Regenerar relaciones educativas.</a:t>
            </a:r>
          </a:p>
        </p:txBody>
      </p:sp>
    </p:spTree>
    <p:extLst>
      <p:ext uri="{BB962C8B-B14F-4D97-AF65-F5344CB8AC3E}">
        <p14:creationId xmlns:p14="http://schemas.microsoft.com/office/powerpoint/2010/main" val="319052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489" y="449358"/>
            <a:ext cx="7192599" cy="1159601"/>
          </a:xfrm>
        </p:spPr>
        <p:txBody>
          <a:bodyPr>
            <a:normAutofit/>
          </a:bodyPr>
          <a:lstStyle/>
          <a:p>
            <a:pPr algn="l"/>
            <a:r>
              <a:rPr lang="es-MX" sz="3200" dirty="0"/>
              <a:t>Innovaciones en UDG a partir de educación continua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347535" y="1617228"/>
            <a:ext cx="7475621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Surgimiento del Sistema de universidad Virtual;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Programa para el aprendizaje del inglés;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Incubación de programas académicos; (LIMSEDILE, MSPAV)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Multi mediaciones para el aprendizaje de la Historia;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Cursos para emprendimiento;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Vinculación con diversos sectores sociales 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Cursos en línea.</a:t>
            </a:r>
            <a:endParaRPr lang="es-MX" sz="20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9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Innovaciones porque: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187116" y="1261769"/>
            <a:ext cx="7700210" cy="3583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 generan nuevas interacciones entre estudio y trabajo.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 propicia una nueva relación con el conocimiento y su gestión.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 da una nueva relación entre quienes aprenden y entre éstos y quienes les ayudan a aprender.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 puede establecer una nueva relación entre las IES y la comunidad.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endParaRPr lang="es-MX" sz="1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Nueva relación con las TTIICC. </a:t>
            </a:r>
            <a:endParaRPr lang="es-MX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aprendido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7095" y="1604077"/>
            <a:ext cx="8646694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es-MX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La educación continua: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Más cerca de la realidad que la educación formal.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endParaRPr lang="es-MX" sz="1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Ayuda a recuperar las cualidades que caracterizan a la educación como proceso integral.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endParaRPr lang="es-MX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85800" algn="l"/>
              </a:tabLst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Representa una gran opción de experimentación e innovación educativa.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85800" algn="l"/>
              </a:tabLst>
            </a:pPr>
            <a:endParaRPr lang="es-MX" sz="1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85800" algn="l"/>
              </a:tabLst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Además de lo académico, lo difícil es su introducción en las normas y prácticas organizacionales de las instituciones tradicionales.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85800" algn="l"/>
              </a:tabLst>
            </a:pPr>
            <a:endParaRPr lang="es-MX" sz="10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85800" algn="l"/>
              </a:tabLst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 trata de una nueva cultura organizacional, capaz de abrirse a las innovaciones. </a:t>
            </a:r>
            <a:endParaRPr lang="es-MX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0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6653" y="102168"/>
            <a:ext cx="4871647" cy="1159601"/>
          </a:xfrm>
        </p:spPr>
        <p:txBody>
          <a:bodyPr>
            <a:normAutofit/>
          </a:bodyPr>
          <a:lstStyle/>
          <a:p>
            <a:pPr algn="l"/>
            <a:r>
              <a:rPr lang="es-MX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síntesis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5952" y="1716208"/>
            <a:ext cx="8005010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dirty="0"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“</a:t>
            </a:r>
            <a:r>
              <a:rPr lang="es-MX" sz="2000" i="1" dirty="0">
                <a:solidFill>
                  <a:srgbClr val="C00000"/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Como ya mencionamos, las cualidades estructurales que propician la eficacia hacen rutinario el trabajo y enfocan la energía y la atención en resultados predeterminados.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2000" i="1" dirty="0">
              <a:solidFill>
                <a:srgbClr val="C00000"/>
              </a:solidFill>
              <a:latin typeface="Arial Narrow" panose="020B0606020202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1000" dirty="0">
              <a:solidFill>
                <a:srgbClr val="C00000"/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i="1" dirty="0">
                <a:solidFill>
                  <a:srgbClr val="C00000"/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Sin embargo, la innovación requiere abrirse a resultados nuevos, no planeados, y prestar atención a lo novedoso e inesperado”   (</a:t>
            </a:r>
            <a:r>
              <a:rPr lang="es-MX" sz="2000" i="1" dirty="0" err="1">
                <a:solidFill>
                  <a:srgbClr val="C00000"/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Busche</a:t>
            </a:r>
            <a:r>
              <a:rPr lang="es-MX" sz="2000" i="1" dirty="0">
                <a:solidFill>
                  <a:srgbClr val="C00000"/>
                </a:solidFill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)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5952" y="3801325"/>
            <a:ext cx="831783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</a:t>
            </a:r>
            <a:endParaRPr lang="es-MX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 </a:t>
            </a:r>
            <a:endParaRPr lang="es-MX" sz="1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La innovación causa zozobra a todos, pero los timoratos retroceden y los audaces avanzan.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7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0817" y="2853388"/>
            <a:ext cx="7192599" cy="115960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s-MX" sz="2700" i="1" dirty="0">
                <a:solidFill>
                  <a:srgbClr val="C00000"/>
                </a:solidFill>
              </a:rPr>
              <a:t>La educación continua no es sólo una variante o una modalidad académica más, pues tiene un gran potencial que debe y puede ser aprovechado como vía y estrategia para transformar la educación institucional.</a:t>
            </a:r>
            <a:r>
              <a:rPr lang="es-MX" sz="2700" b="1" i="1" dirty="0">
                <a:solidFill>
                  <a:srgbClr val="C00000"/>
                </a:solidFill>
              </a:rPr>
              <a:t> </a:t>
            </a:r>
            <a:br>
              <a:rPr lang="es-MX" sz="2700" b="1" i="1" dirty="0">
                <a:solidFill>
                  <a:srgbClr val="C00000"/>
                </a:solidFill>
              </a:rPr>
            </a:br>
            <a:br>
              <a:rPr lang="es-MX" sz="2700" b="1" i="1" dirty="0">
                <a:solidFill>
                  <a:srgbClr val="C00000"/>
                </a:solidFill>
              </a:rPr>
            </a:br>
            <a:r>
              <a:rPr lang="es-MX" sz="27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Una institución educativa que busca la innovación, lo menos que debe hacer es ser innovadora.</a:t>
            </a:r>
            <a:br>
              <a:rPr lang="es-MX" sz="27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</a:br>
            <a:br>
              <a:rPr lang="es-MX" sz="2700" i="1" dirty="0"/>
            </a:br>
            <a:r>
              <a:rPr lang="es-MX" sz="1800" i="1" dirty="0"/>
              <a:t>Manuel Moreno Castañeda</a:t>
            </a:r>
            <a:br>
              <a:rPr lang="es-MX" sz="1800" i="1" dirty="0"/>
            </a:br>
            <a:r>
              <a:rPr lang="es-MX" sz="1800" i="1" dirty="0">
                <a:hlinkClick r:id="rId2"/>
              </a:rPr>
              <a:t>manuel.morenoc7@gmail.com</a:t>
            </a:r>
            <a:r>
              <a:rPr lang="es-MX" sz="1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78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716505" y="2320005"/>
            <a:ext cx="7275095" cy="4525963"/>
          </a:xfrm>
        </p:spPr>
        <p:txBody>
          <a:bodyPr/>
          <a:lstStyle/>
          <a:p>
            <a:r>
              <a:rPr lang="es-CO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Referentes conceptuales</a:t>
            </a:r>
          </a:p>
          <a:p>
            <a:pPr lvl="1"/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Educación </a:t>
            </a:r>
          </a:p>
          <a:p>
            <a:pPr lvl="1"/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Educación escolar</a:t>
            </a:r>
          </a:p>
          <a:p>
            <a:pPr lvl="1"/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Educación continua</a:t>
            </a:r>
          </a:p>
          <a:p>
            <a:pPr lvl="1"/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Innovación educativa </a:t>
            </a:r>
          </a:p>
          <a:p>
            <a:pPr lvl="1"/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Estructuras paralelas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55173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7871" y="846447"/>
            <a:ext cx="7192599" cy="1159601"/>
          </a:xfrm>
        </p:spPr>
        <p:txBody>
          <a:bodyPr>
            <a:norm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y educación continua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47871" y="2103570"/>
            <a:ext cx="74559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accent3">
                    <a:lumMod val="75000"/>
                  </a:schemeClr>
                </a:solidFill>
              </a:rPr>
              <a:t>La educación continua como oportunidad de innovación y vinculación del estudio con la vida.</a:t>
            </a:r>
          </a:p>
          <a:p>
            <a:pPr algn="ctr"/>
            <a:endParaRPr lang="es-MX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sz="2400" i="1" dirty="0">
                <a:solidFill>
                  <a:schemeClr val="accent3">
                    <a:lumMod val="75000"/>
                  </a:schemeClr>
                </a:solidFill>
              </a:rPr>
              <a:t>“La escolaridad y la educación formal son esenciales, </a:t>
            </a:r>
            <a:r>
              <a:rPr lang="es-MX" sz="2400" i="1" dirty="0">
                <a:solidFill>
                  <a:schemeClr val="accent3">
                    <a:lumMod val="75000"/>
                  </a:schemeClr>
                </a:solidFill>
              </a:rPr>
              <a:t>pero hay que ampliar el ángulo, para fomentar el aprendizaje durante toda la vida</a:t>
            </a:r>
            <a:r>
              <a:rPr lang="en-US" sz="24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(Irina Bokova) </a:t>
            </a:r>
          </a:p>
          <a:p>
            <a:pPr algn="ctr"/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2400" dirty="0">
                <a:solidFill>
                  <a:schemeClr val="accent3">
                    <a:lumMod val="75000"/>
                  </a:schemeClr>
                </a:solidFill>
              </a:rPr>
              <a:t>(Revertir la escolarización histórica) 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9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7831" y="2005262"/>
            <a:ext cx="8590546" cy="671303"/>
          </a:xfrm>
        </p:spPr>
        <p:txBody>
          <a:bodyPr>
            <a:normAutofit fontScale="90000"/>
          </a:bodyPr>
          <a:lstStyle/>
          <a:p>
            <a:pPr lvl="0" algn="l"/>
            <a:r>
              <a:rPr lang="es-MX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vía común: </a:t>
            </a:r>
            <a:br>
              <a:rPr lang="es-MX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100" dirty="0"/>
              <a:t>Actualización profesional y atención a egresados</a:t>
            </a:r>
            <a:br>
              <a:rPr lang="es-MX" sz="3100" dirty="0"/>
            </a:br>
            <a:br>
              <a:rPr lang="es-MX" dirty="0"/>
            </a:br>
            <a:endParaRPr lang="es-MX" sz="27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97831" y="3176337"/>
            <a:ext cx="779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Vía alternas:</a:t>
            </a:r>
            <a:br>
              <a:rPr lang="es-MX" sz="2400" dirty="0">
                <a:solidFill>
                  <a:srgbClr val="C00000"/>
                </a:solidFill>
              </a:rPr>
            </a:br>
            <a:r>
              <a:rPr lang="es-MX" sz="2400" dirty="0">
                <a:solidFill>
                  <a:srgbClr val="C00000"/>
                </a:solidFill>
              </a:rPr>
              <a:t>Innovación educativa que trascienda en la actualización curricular y nuevas estrategias de vinculación y servicio a diversos sectores.</a:t>
            </a:r>
            <a:br>
              <a:rPr lang="es-MX" sz="2400" dirty="0">
                <a:solidFill>
                  <a:srgbClr val="C00000"/>
                </a:solidFill>
              </a:rPr>
            </a:br>
            <a:br>
              <a:rPr lang="es-MX" sz="2400" dirty="0">
                <a:solidFill>
                  <a:srgbClr val="C00000"/>
                </a:solidFill>
              </a:rPr>
            </a:br>
            <a:endParaRPr lang="es-MX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5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863" y="2524526"/>
            <a:ext cx="8446169" cy="1159601"/>
          </a:xfrm>
        </p:spPr>
        <p:txBody>
          <a:bodyPr>
            <a:noAutofit/>
          </a:bodyPr>
          <a:lstStyle/>
          <a:p>
            <a:r>
              <a:rPr lang="es-MX" sz="2400" i="1" dirty="0"/>
              <a:t>“Las innovaciones se refieren a un tipo de </a:t>
            </a:r>
            <a:r>
              <a:rPr lang="es-MX" sz="2400" i="1" dirty="0">
                <a:solidFill>
                  <a:srgbClr val="FF0000"/>
                </a:solidFill>
              </a:rPr>
              <a:t>cambio educativo </a:t>
            </a:r>
            <a:r>
              <a:rPr lang="es-MX" sz="2400" i="1" dirty="0"/>
              <a:t>intencional y deliberado que involucra un </a:t>
            </a:r>
            <a:r>
              <a:rPr lang="es-MX" sz="2400" i="1" dirty="0">
                <a:solidFill>
                  <a:srgbClr val="FF0000"/>
                </a:solidFill>
              </a:rPr>
              <a:t>conjunto de procesos complejos </a:t>
            </a:r>
            <a:r>
              <a:rPr lang="es-MX" sz="2400" i="1" dirty="0"/>
              <a:t>tendientes a la introducción de mejoras educativas. Suponen </a:t>
            </a:r>
            <a:r>
              <a:rPr lang="es-MX" sz="2400" i="1" dirty="0">
                <a:solidFill>
                  <a:srgbClr val="FF0000"/>
                </a:solidFill>
              </a:rPr>
              <a:t>ruptura con prácticas preexistentes </a:t>
            </a:r>
            <a:r>
              <a:rPr lang="es-MX" sz="2400" i="1" dirty="0"/>
              <a:t>y cambios en las </a:t>
            </a:r>
            <a:r>
              <a:rPr lang="es-MX" sz="2400" i="1" dirty="0">
                <a:solidFill>
                  <a:srgbClr val="FF0000"/>
                </a:solidFill>
              </a:rPr>
              <a:t>creencias, supuestos o teorías subyacentes </a:t>
            </a:r>
            <a:r>
              <a:rPr lang="es-MX" sz="2400" i="1" dirty="0"/>
              <a:t>que sustentan tales prácticas”. </a:t>
            </a:r>
            <a:r>
              <a:rPr lang="es-MX" sz="2400" dirty="0"/>
              <a:t>(Pizzolitto y Macchiarola)   </a:t>
            </a:r>
          </a:p>
        </p:txBody>
      </p:sp>
    </p:spTree>
    <p:extLst>
      <p:ext uri="{BB962C8B-B14F-4D97-AF65-F5344CB8AC3E}">
        <p14:creationId xmlns:p14="http://schemas.microsoft.com/office/powerpoint/2010/main" val="365700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5701" y="2612758"/>
            <a:ext cx="7192599" cy="1159601"/>
          </a:xfrm>
        </p:spPr>
        <p:txBody>
          <a:bodyPr>
            <a:noAutofit/>
          </a:bodyPr>
          <a:lstStyle/>
          <a:p>
            <a:pPr algn="l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Cambios como nuevas relaciones entre: </a:t>
            </a:r>
            <a:b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2000" dirty="0"/>
            </a:br>
            <a:r>
              <a:rPr lang="es-MX" sz="2000" dirty="0"/>
              <a:t>Aprendizaje y vida;</a:t>
            </a:r>
            <a:br>
              <a:rPr lang="es-MX" sz="2000" dirty="0"/>
            </a:br>
            <a:r>
              <a:rPr lang="es-MX" sz="2000" dirty="0"/>
              <a:t>Estudio y trabajo;</a:t>
            </a:r>
            <a:br>
              <a:rPr lang="es-MX" sz="2000" dirty="0"/>
            </a:br>
            <a:r>
              <a:rPr lang="es-MX" sz="2000" dirty="0"/>
              <a:t>Quienes aprenden y quienes les ayudan a  aprender; </a:t>
            </a:r>
            <a:br>
              <a:rPr lang="es-MX" sz="2000" dirty="0"/>
            </a:br>
            <a:r>
              <a:rPr lang="es-MX" sz="2000" dirty="0"/>
              <a:t>Con el conocimiento;</a:t>
            </a:r>
            <a:br>
              <a:rPr lang="es-MX" sz="2000" dirty="0"/>
            </a:br>
            <a:r>
              <a:rPr lang="es-MX" sz="2000" dirty="0"/>
              <a:t>Generacional;</a:t>
            </a:r>
            <a:br>
              <a:rPr lang="es-MX" sz="2000" dirty="0"/>
            </a:br>
            <a:r>
              <a:rPr lang="es-MX" sz="2000" dirty="0"/>
              <a:t>Entre institución educativa y sociedad; </a:t>
            </a:r>
            <a:br>
              <a:rPr lang="es-MX" sz="2000" dirty="0"/>
            </a:br>
            <a:r>
              <a:rPr lang="es-MX" sz="2000" dirty="0"/>
              <a:t>Con los medios para aprender.</a:t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705601" y="1459832"/>
            <a:ext cx="2021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C00000"/>
                </a:solidFill>
              </a:rPr>
              <a:t>Todo lo cual implica estructuras organizacionales y procedimientos de gestión institucional que deben ser transformados y adecuados para la situación educativa deseada.</a:t>
            </a:r>
          </a:p>
        </p:txBody>
      </p:sp>
    </p:spTree>
    <p:extLst>
      <p:ext uri="{BB962C8B-B14F-4D97-AF65-F5344CB8AC3E}">
        <p14:creationId xmlns:p14="http://schemas.microsoft.com/office/powerpoint/2010/main" val="207687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5701" y="2335005"/>
            <a:ext cx="7192599" cy="1159601"/>
          </a:xfrm>
        </p:spPr>
        <p:txBody>
          <a:bodyPr>
            <a:norm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paralelas de aprendizaje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42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5701" y="2537676"/>
            <a:ext cx="7192599" cy="1159601"/>
          </a:xfrm>
        </p:spPr>
        <p:txBody>
          <a:bodyPr>
            <a:norm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Aprovechar la marginalidad como oportunidad de innovación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65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8418" y="3154686"/>
            <a:ext cx="7192599" cy="1159601"/>
          </a:xfrm>
        </p:spPr>
        <p:txBody>
          <a:bodyPr>
            <a:noAutofit/>
          </a:bodyPr>
          <a:lstStyle/>
          <a:p>
            <a:pPr lvl="0" algn="l"/>
            <a:r>
              <a:rPr lang="es-MX" sz="2400" dirty="0"/>
              <a:t>Flexibilidad en los tiempos.</a:t>
            </a: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Diversidad de espacios. </a:t>
            </a: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Nuevos modos de discencia/docencia.</a:t>
            </a: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Flexibilidad curricular.</a:t>
            </a: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Relativa autonomía financiera.</a:t>
            </a:r>
            <a:br>
              <a:rPr lang="es-MX" sz="2400" dirty="0"/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638926" y="753979"/>
            <a:ext cx="3956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propiciadores</a:t>
            </a:r>
            <a:endParaRPr lang="es-MX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26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672</Words>
  <Application>Microsoft Office PowerPoint</Application>
  <PresentationFormat>Presentación en pantalla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Tema de Office</vt:lpstr>
      <vt:lpstr>Educación Continua: rutas para la innovación</vt:lpstr>
      <vt:lpstr>Presentación de PowerPoint</vt:lpstr>
      <vt:lpstr>Educación y educación continua</vt:lpstr>
      <vt:lpstr>La vía común:  Actualización profesional y atención a egresados  </vt:lpstr>
      <vt:lpstr>“Las innovaciones se refieren a un tipo de cambio educativo intencional y deliberado que involucra un conjunto de procesos complejos tendientes a la introducción de mejoras educativas. Suponen ruptura con prácticas preexistentes y cambios en las creencias, supuestos o teorías subyacentes que sustentan tales prácticas”. (Pizzolitto y Macchiarola)   </vt:lpstr>
      <vt:lpstr>Cambios como nuevas relaciones entre:   Aprendizaje y vida; Estudio y trabajo; Quienes aprenden y quienes les ayudan a  aprender;  Con el conocimiento; Generacional; Entre institución educativa y sociedad;  Con los medios para aprender. </vt:lpstr>
      <vt:lpstr>Estructuras paralelas de aprendizaje</vt:lpstr>
      <vt:lpstr>Aprovechar la marginalidad como oportunidad de innovación </vt:lpstr>
      <vt:lpstr>Flexibilidad en los tiempos.  Diversidad de espacios.   Nuevos modos de discencia/docencia.  Flexibilidad curricular.  Relativa autonomía financiera. </vt:lpstr>
      <vt:lpstr>La EC como ámbito y oportunidad de innovación educativa:  Piloteo y experimentación de proyectos.  Flexibilización y actualización curricular.  Incubación de proyectos educativos.  Prueba de estrategias tecnológicas.  Regenerar relaciones educativas.</vt:lpstr>
      <vt:lpstr>Innovaciones en UDG a partir de educación continua</vt:lpstr>
      <vt:lpstr>Innovaciones porque:</vt:lpstr>
      <vt:lpstr>Lo aprendido</vt:lpstr>
      <vt:lpstr>En síntesis</vt:lpstr>
      <vt:lpstr>La educación continua no es sólo una variante o una modalidad académica más, pues tiene un gran potencial que debe y puede ser aprovechado como vía y estrategia para transformar la educación institucional.   Una institución educativa que busca la innovación, lo menos que debe hacer es ser innovadora.  Manuel Moreno Castañeda manuel.morenoc7@gmail.com </vt:lpstr>
    </vt:vector>
  </TitlesOfParts>
  <Company>UNIVERSIDAD DEL NORTE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DEL NORTE UNINORTE</dc:creator>
  <cp:lastModifiedBy>Manuel Moreno</cp:lastModifiedBy>
  <cp:revision>30</cp:revision>
  <dcterms:created xsi:type="dcterms:W3CDTF">2014-09-15T19:06:51Z</dcterms:created>
  <dcterms:modified xsi:type="dcterms:W3CDTF">2019-11-09T18:47:17Z</dcterms:modified>
</cp:coreProperties>
</file>