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06" r:id="rId4"/>
    <p:sldId id="259" r:id="rId5"/>
    <p:sldId id="314" r:id="rId6"/>
    <p:sldId id="261" r:id="rId7"/>
    <p:sldId id="264" r:id="rId8"/>
    <p:sldId id="263" r:id="rId9"/>
    <p:sldId id="318" r:id="rId10"/>
    <p:sldId id="257" r:id="rId11"/>
    <p:sldId id="258" r:id="rId12"/>
    <p:sldId id="309" r:id="rId13"/>
    <p:sldId id="307" r:id="rId14"/>
    <p:sldId id="316" r:id="rId15"/>
    <p:sldId id="313" r:id="rId16"/>
    <p:sldId id="311" r:id="rId17"/>
    <p:sldId id="310" r:id="rId18"/>
    <p:sldId id="262" r:id="rId19"/>
    <p:sldId id="308" r:id="rId20"/>
    <p:sldId id="317" r:id="rId21"/>
    <p:sldId id="312" r:id="rId22"/>
  </p:sldIdLst>
  <p:sldSz cx="12192000" cy="6858000"/>
  <p:notesSz cx="7102475" cy="89725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638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2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5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8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2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4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0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5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6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0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78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mundo/noticias-3763183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7VFGES718k&amp;t=51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einternetawesome.withgoogle.com/es-419_al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3Z6wI2Ds7A&amp;t=224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com.mx/dpdlmiro/plataformas-virtuales-educativas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oL_mHK5v2O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interest.com.mx/pin/141159769556069879/" TargetMode="External"/><Relationship Id="rId5" Type="http://schemas.openxmlformats.org/officeDocument/2006/relationships/hyperlink" Target="https://www.pinterest.com.mx/pin/558868634993214905/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hola@profesormanuelmoren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m/mundo/noticias-37631834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lephone_switchboard#/media/File:Photograph_of_Women_Working_at_a_Bell_System_Telephone_Switchboard_(3660047829)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5F27DC-193C-4460-9D39-BCC7C29D3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108" y="4459299"/>
            <a:ext cx="10730431" cy="982980"/>
          </a:xfrm>
        </p:spPr>
        <p:txBody>
          <a:bodyPr anchor="ctr">
            <a:normAutofit/>
          </a:bodyPr>
          <a:lstStyle/>
          <a:p>
            <a:pPr algn="ctr"/>
            <a:r>
              <a:rPr lang="es-MX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Aprender en la 4ª Revolución Industria</a:t>
            </a:r>
            <a:r>
              <a:rPr lang="es-MX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 </a:t>
            </a:r>
            <a:endParaRPr lang="pt-BR" sz="48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13F9838-B7EA-417E-8D1D-4AA589F0556B}"/>
              </a:ext>
            </a:extLst>
          </p:cNvPr>
          <p:cNvSpPr txBox="1"/>
          <p:nvPr/>
        </p:nvSpPr>
        <p:spPr>
          <a:xfrm>
            <a:off x="8633397" y="6031914"/>
            <a:ext cx="333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i="1" dirty="0">
                <a:latin typeface="Informal Roman" panose="030604020304060B0204" pitchFamily="66" charset="0"/>
              </a:rPr>
              <a:t>Manuel Moreno Castañeda</a:t>
            </a:r>
          </a:p>
          <a:p>
            <a:r>
              <a:rPr lang="es-MX" i="1" dirty="0"/>
              <a:t>hola@profesormanuelmoreno.com</a:t>
            </a:r>
            <a:endParaRPr lang="pt-BR" i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877C694-6AD4-4F9E-89E5-B51A4592B626}"/>
              </a:ext>
            </a:extLst>
          </p:cNvPr>
          <p:cNvSpPr txBox="1"/>
          <p:nvPr/>
        </p:nvSpPr>
        <p:spPr>
          <a:xfrm flipH="1">
            <a:off x="505461" y="5281626"/>
            <a:ext cx="11684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¿Cómo aprendemos y cómo aprender mejor mediante dispositivos móviles?    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Diseño de sistema ciberfísico.">
            <a:extLst>
              <a:ext uri="{FF2B5EF4-FFF2-40B4-BE49-F238E27FC236}">
                <a16:creationId xmlns:a16="http://schemas.microsoft.com/office/drawing/2014/main" id="{2F09F78E-AC20-454E-A7CA-0D121B02C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473" y="36106"/>
            <a:ext cx="7868752" cy="442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E6D41B7-325B-42A9-8B64-F70EAE822345}"/>
              </a:ext>
            </a:extLst>
          </p:cNvPr>
          <p:cNvSpPr/>
          <p:nvPr/>
        </p:nvSpPr>
        <p:spPr>
          <a:xfrm>
            <a:off x="3693423" y="4389900"/>
            <a:ext cx="4866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3"/>
              </a:rPr>
              <a:t>https://www.bbc.com/mundo/noticias-37631834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758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4EC0A-8BDA-49D0-A0C6-E5C100E3C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¿Quién teme a las tecnologías?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7374B1-4228-4D16-A1DD-427BF841A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8793" y="2079626"/>
            <a:ext cx="10058400" cy="3760891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https://www.youtube.com/watch?v=n7VFGES718k&amp;t=51s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46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74">
            <a:extLst>
              <a:ext uri="{FF2B5EF4-FFF2-40B4-BE49-F238E27FC236}">
                <a16:creationId xmlns:a16="http://schemas.microsoft.com/office/drawing/2014/main" id="{39B4056F-1959-4627-A683-77F6C0603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E056C1-2D62-42AB-ACAE-0B4EF4AC5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7296" y="1153946"/>
            <a:ext cx="8837373" cy="355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D8D7349B-C9FA-4FCE-A1FF-948F460A3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554906"/>
            <a:ext cx="12188952" cy="2303094"/>
          </a:xfrm>
          <a:prstGeom prst="rect">
            <a:avLst/>
          </a:prstGeom>
          <a:solidFill>
            <a:srgbClr val="665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60BA51-55BC-4AA5-926E-941CD70B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8" y="4905301"/>
            <a:ext cx="4988879" cy="1554485"/>
          </a:xfrm>
        </p:spPr>
        <p:txBody>
          <a:bodyPr anchor="ctr">
            <a:normAutofit/>
          </a:bodyPr>
          <a:lstStyle/>
          <a:p>
            <a:pPr algn="r"/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Buchanan en 1858</a:t>
            </a:r>
            <a:endParaRPr lang="pt-BR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5646586-8E5D-4A2B-BDA9-01CE28AC8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0770" y="5247564"/>
            <a:ext cx="0" cy="873457"/>
          </a:xfrm>
          <a:prstGeom prst="line">
            <a:avLst/>
          </a:prstGeom>
          <a:ln w="19050">
            <a:solidFill>
              <a:srgbClr val="CD7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3DFC4-01D2-482F-BD9F-1CBBEE02C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301" y="4905300"/>
            <a:ext cx="5493699" cy="155448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MX" sz="1900" dirty="0">
                <a:solidFill>
                  <a:srgbClr val="FFFFFF"/>
                </a:solidFill>
                <a:latin typeface="Arial Narrow" panose="020B0606020202030204" pitchFamily="34" charset="0"/>
              </a:rPr>
              <a:t>“Que el telégrafo Atlántico, bajo la bendición de los cielos, llegará ser un vínculo de la perpetua paz y la amistad entre las naciones hermanas, y un instrumento destinado por la Divina Providencia para difundir la religión, la civilización, la libertad y la ley en todo el mundo”.</a:t>
            </a:r>
            <a:endParaRPr lang="pt-BR" sz="19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4362F02-EF1F-4660-8800-E0C9D834A9FB}"/>
              </a:ext>
            </a:extLst>
          </p:cNvPr>
          <p:cNvSpPr txBox="1"/>
          <p:nvPr/>
        </p:nvSpPr>
        <p:spPr>
          <a:xfrm>
            <a:off x="934169" y="444591"/>
            <a:ext cx="10797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Hablando de tecnologías para la información y la comunicación 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66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C97FC88-DBE4-4E8D-9AC4-73D9586ED99C}"/>
              </a:ext>
            </a:extLst>
          </p:cNvPr>
          <p:cNvSpPr txBox="1"/>
          <p:nvPr/>
        </p:nvSpPr>
        <p:spPr>
          <a:xfrm>
            <a:off x="4643438" y="771526"/>
            <a:ext cx="2319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absurdos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863E6B4-E417-4439-8164-DB3C22CB7807}"/>
              </a:ext>
            </a:extLst>
          </p:cNvPr>
          <p:cNvSpPr txBox="1"/>
          <p:nvPr/>
        </p:nvSpPr>
        <p:spPr>
          <a:xfrm>
            <a:off x="1028700" y="1743075"/>
            <a:ext cx="88439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MX" sz="2400" dirty="0">
                <a:solidFill>
                  <a:srgbClr val="C00000"/>
                </a:solidFill>
              </a:rPr>
              <a:t>Acceso a diversas fuentes de información y centrase en el libro de texto como fuente única.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MX" sz="2400" dirty="0">
                <a:solidFill>
                  <a:srgbClr val="C00000"/>
                </a:solidFill>
              </a:rPr>
              <a:t>Facilidades con la digitalización y aumentar el papeleo.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MX" sz="2400" dirty="0">
                <a:solidFill>
                  <a:srgbClr val="C00000"/>
                </a:solidFill>
              </a:rPr>
              <a:t>Dispositivos móviles con estudiantes inmóviles.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MX" sz="2400" dirty="0">
                <a:solidFill>
                  <a:srgbClr val="C00000"/>
                </a:solidFill>
              </a:rPr>
              <a:t>Acceso libre a información diversa con planes de estudio rígidos y cerrados.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MX" sz="2400" dirty="0">
                <a:solidFill>
                  <a:srgbClr val="C00000"/>
                </a:solidFill>
              </a:rPr>
              <a:t>Posibilidad tecnológica de interactuar con diversas personas y culturas y limitarse a los espacios áulicos.      </a:t>
            </a:r>
          </a:p>
          <a:p>
            <a:r>
              <a:rPr lang="es-MX" sz="2400" dirty="0">
                <a:solidFill>
                  <a:srgbClr val="C00000"/>
                </a:solidFill>
              </a:rPr>
              <a:t> 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07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A0109FA-233C-4774-A587-F823C082442E}"/>
              </a:ext>
            </a:extLst>
          </p:cNvPr>
          <p:cNvSpPr txBox="1"/>
          <p:nvPr/>
        </p:nvSpPr>
        <p:spPr>
          <a:xfrm>
            <a:off x="995363" y="503873"/>
            <a:ext cx="5679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Riesgos y beneficios de las TIC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82D1F77-972E-49F8-8CAD-DD1075542516}"/>
              </a:ext>
            </a:extLst>
          </p:cNvPr>
          <p:cNvSpPr txBox="1"/>
          <p:nvPr/>
        </p:nvSpPr>
        <p:spPr>
          <a:xfrm>
            <a:off x="5806440" y="1714083"/>
            <a:ext cx="5958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B050"/>
                </a:solidFill>
              </a:rPr>
              <a:t>Beneficios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0B050"/>
                </a:solidFill>
              </a:rPr>
              <a:t>Diversificar las fuentes de información.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0B050"/>
                </a:solidFill>
              </a:rPr>
              <a:t>Fortalecer la comunicación.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0B050"/>
                </a:solidFill>
              </a:rPr>
              <a:t>Mejorar percepciones sensoriales.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0B050"/>
                </a:solidFill>
              </a:rPr>
              <a:t>Fortalecer la gestión de la información.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00B050"/>
                </a:solidFill>
              </a:rPr>
              <a:t>Fortalecer y diversificar ambientes y procesos de aprendizaje.</a:t>
            </a:r>
          </a:p>
          <a:p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40775D-2A70-4262-B4B0-4228EB6564A2}"/>
              </a:ext>
            </a:extLst>
          </p:cNvPr>
          <p:cNvSpPr txBox="1"/>
          <p:nvPr/>
        </p:nvSpPr>
        <p:spPr>
          <a:xfrm>
            <a:off x="995363" y="1575137"/>
            <a:ext cx="42319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Riesgos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C00000"/>
                </a:solidFill>
              </a:rPr>
              <a:t>Desinformación e informatización.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C00000"/>
                </a:solidFill>
              </a:rPr>
              <a:t>Promoción de la violencia.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C00000"/>
                </a:solidFill>
              </a:rPr>
              <a:t>Violación de la privacidad.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C00000"/>
                </a:solidFill>
              </a:rPr>
              <a:t>Acoso.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C00000"/>
                </a:solidFill>
              </a:rPr>
              <a:t>Engaño.</a:t>
            </a:r>
          </a:p>
          <a:p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1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3" descr="Guía para identificar noticias falsas">
            <a:extLst>
              <a:ext uri="{FF2B5EF4-FFF2-40B4-BE49-F238E27FC236}">
                <a16:creationId xmlns:a16="http://schemas.microsoft.com/office/drawing/2014/main" id="{CA2877D1-91EE-404F-9521-06C929907C92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9" y="-100013"/>
            <a:ext cx="3328986" cy="6415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50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391922-46E5-484D-9A84-6740FC29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79331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5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Actividad sugerida. Explorando mi información personal en línea</a:t>
            </a:r>
            <a:endParaRPr kumimoji="0" lang="pt-BR" altLang="pt-BR" sz="1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061C9A-C432-4584-8EE2-90C96F37F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D92E43-8335-4CDE-A688-60906D652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904" y="914400"/>
            <a:ext cx="8584487" cy="40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peak Pro" panose="020B0504020101020102" pitchFamily="34" charset="0"/>
              </a:rPr>
              <a:t>Preguntas para reflexionar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¿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Qué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tanta de tu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información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personal está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disponible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en el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dominio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público de la WEB?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¿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Qué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riesgos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consideras que corres con la Información publicada?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solidFill>
                <a:srgbClr val="FF00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¿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Qué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crees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que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debes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hacer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para proteger y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respetar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tu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</a:rPr>
              <a:t>privacidad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 y la de los demás?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solidFill>
                <a:srgbClr val="FF00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59DF22-31A8-4972-855D-B0374420C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18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6CEF6BD-7C14-4FB0-8BB7-16F498BBC9DA}"/>
              </a:ext>
            </a:extLst>
          </p:cNvPr>
          <p:cNvSpPr/>
          <p:nvPr/>
        </p:nvSpPr>
        <p:spPr>
          <a:xfrm>
            <a:off x="1789559" y="2229921"/>
            <a:ext cx="8130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https://beinternetawesome.withgoogle.com/es-419_all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D18961A-D3F2-4EC2-A953-A70E6BD41115}"/>
              </a:ext>
            </a:extLst>
          </p:cNvPr>
          <p:cNvSpPr txBox="1"/>
          <p:nvPr/>
        </p:nvSpPr>
        <p:spPr>
          <a:xfrm>
            <a:off x="3686175" y="1228725"/>
            <a:ext cx="3639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genial en Internet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196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B946E-E97B-4FB3-BCBA-E2095C49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40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</a:rPr>
              <a:t>Recomendaciones para la gestión de la información</a:t>
            </a: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D62A7D-09D9-4124-8709-B7C913B8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C00000"/>
                </a:solidFill>
              </a:rPr>
              <a:t>Confiabilidad de las fuentes.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C00000"/>
                </a:solidFill>
              </a:rPr>
              <a:t>Diferenciar entre creencias datos, información, conocimiento y saber.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C00000"/>
                </a:solidFill>
              </a:rPr>
              <a:t>Respetar derechos.</a:t>
            </a:r>
          </a:p>
          <a:p>
            <a:pPr marL="0" indent="0" algn="ctr">
              <a:buClr>
                <a:srgbClr val="C00000"/>
              </a:buClr>
              <a:buNone/>
            </a:pPr>
            <a:r>
              <a:rPr lang="pt-BR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https://www.youtube.com/watch?v=B3Z6wI2Ds7A&amp;t=224s</a:t>
            </a:r>
            <a:endParaRPr lang="pt-BR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62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462C87-1F52-4089-94C7-EBA5810F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1221742"/>
            <a:ext cx="4296260" cy="130333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Ahora tenemos</a:t>
            </a:r>
            <a:b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Plataformas de información y comunicación que conectan a clientes con proveedores</a:t>
            </a:r>
            <a:r>
              <a:rPr lang="es-MX" sz="2700" dirty="0"/>
              <a:t>.</a:t>
            </a:r>
            <a:r>
              <a:rPr lang="es-MX" sz="3200" dirty="0"/>
              <a:t>       </a:t>
            </a:r>
            <a:br>
              <a:rPr lang="pt-BR" sz="3200" dirty="0"/>
            </a:b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2E68B2-4E12-4688-8C88-EC6A035C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" y="2506612"/>
            <a:ext cx="4414838" cy="37079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dirty="0"/>
              <a:t>Empresas de transporte que no tienen vehículos propios.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dirty="0"/>
              <a:t>Empresas de hospedaje sin edificios propios.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dirty="0"/>
              <a:t>Empresas turísticas sin oficinas tradicionales.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dirty="0"/>
              <a:t>Trabajos que se realizan a distancia.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MX" dirty="0"/>
              <a:t>Instituciones educativas sin escuelas y profesores. </a:t>
            </a:r>
          </a:p>
        </p:txBody>
      </p:sp>
      <p:pic>
        <p:nvPicPr>
          <p:cNvPr id="4098" name="Picture 2" descr="Las TIC y su utilización en la educación : 37 Plataformas virtuales educativas gratuitas">
            <a:extLst>
              <a:ext uri="{FF2B5EF4-FFF2-40B4-BE49-F238E27FC236}">
                <a16:creationId xmlns:a16="http://schemas.microsoft.com/office/drawing/2014/main" id="{48B7A2D7-9471-4FC6-8141-76E211D6A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7001" y="1161665"/>
            <a:ext cx="5362364" cy="402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5CF30C0-9394-4459-976E-2AA223FB1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48FA766-995D-4490-A487-C42B2C05B244}"/>
              </a:ext>
            </a:extLst>
          </p:cNvPr>
          <p:cNvSpPr/>
          <p:nvPr/>
        </p:nvSpPr>
        <p:spPr>
          <a:xfrm>
            <a:off x="4872038" y="5062536"/>
            <a:ext cx="7500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https://www.pinterest.com.mx/dpdlmiro/plataformas-virtuales-educativas/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656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A0109FA-233C-4774-A587-F823C082442E}"/>
              </a:ext>
            </a:extLst>
          </p:cNvPr>
          <p:cNvSpPr txBox="1"/>
          <p:nvPr/>
        </p:nvSpPr>
        <p:spPr>
          <a:xfrm>
            <a:off x="1452563" y="900113"/>
            <a:ext cx="92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Relaciones educativas esenciales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E59A5C-224E-4D4E-96D2-B1CB83CB51CC}"/>
              </a:ext>
            </a:extLst>
          </p:cNvPr>
          <p:cNvSpPr txBox="1"/>
          <p:nvPr/>
        </p:nvSpPr>
        <p:spPr>
          <a:xfrm>
            <a:off x="1376364" y="1676220"/>
            <a:ext cx="108156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FF0000"/>
                </a:solidFill>
              </a:rPr>
              <a:t>Personales.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FF0000"/>
                </a:solidFill>
              </a:rPr>
              <a:t>Con la realidad.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FF0000"/>
                </a:solidFill>
              </a:rPr>
              <a:t>Con el conocimiento.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FF0000"/>
                </a:solidFill>
              </a:rPr>
              <a:t>Entre instituciones educativas y sociedad.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>
                <a:solidFill>
                  <a:srgbClr val="FF0000"/>
                </a:solidFill>
              </a:rPr>
              <a:t>Con los medios para aprender.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solidFill>
                <a:srgbClr val="FF0000"/>
              </a:solidFill>
            </a:endParaRPr>
          </a:p>
          <a:p>
            <a:r>
              <a:rPr lang="es-MX" sz="2400" dirty="0">
                <a:solidFill>
                  <a:srgbClr val="FF0000"/>
                </a:solidFill>
              </a:rPr>
              <a:t>¿Qué mediaciones tecnológicas serían las más apropiadas y cómo utilizarlas en cada situación educativa?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solidFill>
                <a:srgbClr val="FF0000"/>
              </a:solidFill>
            </a:endParaRPr>
          </a:p>
          <a:p>
            <a:pPr lvl="1"/>
            <a:endParaRPr lang="es-MX" sz="2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6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C25EF-41E8-4C75-8C6F-6F8F98C3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3227"/>
            <a:ext cx="10058400" cy="702305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Humanidad y tecnologías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5F089B-D89A-4C9A-AA2A-014B6357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5774646"/>
            <a:ext cx="7821930" cy="830997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https://www.youtube.com/watch?v=oL_mHK5v2OU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F20AD6-318A-41C0-99D7-C37CEC75D55A}"/>
              </a:ext>
            </a:extLst>
          </p:cNvPr>
          <p:cNvSpPr txBox="1"/>
          <p:nvPr/>
        </p:nvSpPr>
        <p:spPr>
          <a:xfrm>
            <a:off x="543046" y="859192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rgbClr val="C00000"/>
                </a:solidFill>
              </a:rPr>
              <a:t>En un proceso dialéctico de interacción entre la humanidad y la naturaleza ambas se transforman.   </a:t>
            </a:r>
            <a:endParaRPr lang="pt-BR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Neolítico, ou Idade da Pedra Polida">
            <a:extLst>
              <a:ext uri="{FF2B5EF4-FFF2-40B4-BE49-F238E27FC236}">
                <a16:creationId xmlns:a16="http://schemas.microsoft.com/office/drawing/2014/main" id="{8BF85C77-AC20-4274-B772-31092AF20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760" y="1938020"/>
            <a:ext cx="2560320" cy="34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">
            <a:extLst>
              <a:ext uri="{FF2B5EF4-FFF2-40B4-BE49-F238E27FC236}">
                <a16:creationId xmlns:a16="http://schemas.microsoft.com/office/drawing/2014/main" id="{CFBA425B-0790-4DF0-8BE0-4D27743DF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646" y="252357"/>
            <a:ext cx="4110867" cy="618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3987151-A889-4489-A487-338CF1F55902}"/>
              </a:ext>
            </a:extLst>
          </p:cNvPr>
          <p:cNvSpPr/>
          <p:nvPr/>
        </p:nvSpPr>
        <p:spPr>
          <a:xfrm>
            <a:off x="7945998" y="5966862"/>
            <a:ext cx="4692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hlinkClick r:id="rId5"/>
              </a:rPr>
              <a:t>https://www.pinterest.com.mx/pin/558868634993214905</a:t>
            </a:r>
            <a:r>
              <a:rPr lang="pt-BR" dirty="0">
                <a:hlinkClick r:id="rId5"/>
              </a:rPr>
              <a:t>/</a:t>
            </a:r>
            <a:endParaRPr lang="pt-BR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A02BDC-8AB2-47BC-8682-18D903931B1A}"/>
              </a:ext>
            </a:extLst>
          </p:cNvPr>
          <p:cNvSpPr/>
          <p:nvPr/>
        </p:nvSpPr>
        <p:spPr>
          <a:xfrm>
            <a:off x="1767840" y="5421980"/>
            <a:ext cx="46733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hlinkClick r:id="rId6"/>
              </a:rPr>
              <a:t>https://www.pinterest.com.mx/pin/141159769556069879/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436781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44E46EE-AAFE-4E01-AC2A-6EDAE502FE9B}"/>
              </a:ext>
            </a:extLst>
          </p:cNvPr>
          <p:cNvSpPr txBox="1"/>
          <p:nvPr/>
        </p:nvSpPr>
        <p:spPr>
          <a:xfrm>
            <a:off x="1657350" y="1243013"/>
            <a:ext cx="9315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</a:rPr>
              <a:t>Las tecnologías de cualquier índole, sean para la información, comunicación, diversión, trabajo o educación, no tienen virtudes o maldades por sí mismas, sólo potencian lo que humana, social, profesional e institucionalmente somos y somos capaces de hacer. </a:t>
            </a:r>
          </a:p>
          <a:p>
            <a:pPr algn="ctr"/>
            <a:endParaRPr lang="es-MX" sz="2800" dirty="0">
              <a:solidFill>
                <a:srgbClr val="C00000"/>
              </a:solidFill>
            </a:endParaRPr>
          </a:p>
          <a:p>
            <a:pPr algn="ctr"/>
            <a:r>
              <a:rPr lang="es-MX" sz="2800" dirty="0">
                <a:solidFill>
                  <a:srgbClr val="C00000"/>
                </a:solidFill>
              </a:rPr>
              <a:t>La mejor manera de aprovecharlas es desarrollar como personas lo que podemos hacer sin ellas.  </a:t>
            </a:r>
          </a:p>
          <a:p>
            <a:pPr algn="ctr"/>
            <a:endParaRPr lang="pt-B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0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6E4D4E9-E2F6-4798-B652-B7D2B2E221F2}"/>
              </a:ext>
            </a:extLst>
          </p:cNvPr>
          <p:cNvSpPr txBox="1"/>
          <p:nvPr/>
        </p:nvSpPr>
        <p:spPr>
          <a:xfrm>
            <a:off x="1243013" y="2044005"/>
            <a:ext cx="9886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 por su atención y disposición al diálogo.</a:t>
            </a:r>
          </a:p>
          <a:p>
            <a:pPr algn="ctr"/>
            <a:endParaRPr lang="es-MX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formal Roman" panose="030604020304060B0204" pitchFamily="66" charset="0"/>
            </a:endParaRPr>
          </a:p>
          <a:p>
            <a:pPr algn="ctr"/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formal Roman" panose="030604020304060B0204" pitchFamily="66" charset="0"/>
              </a:rPr>
              <a:t>Manuel Moreno Castañeda</a:t>
            </a:r>
          </a:p>
          <a:p>
            <a:pPr algn="ctr"/>
            <a:r>
              <a:rPr lang="es-MX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hola@profesormanuelmoreno.com</a:t>
            </a:r>
            <a:r>
              <a:rPr lang="es-MX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0423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B54E4-64DF-46F3-8680-AA465131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484" y="881900"/>
            <a:ext cx="10515600" cy="606425"/>
          </a:xfrm>
        </p:spPr>
        <p:txBody>
          <a:bodyPr>
            <a:normAutofit/>
          </a:bodyPr>
          <a:lstStyle/>
          <a:p>
            <a:r>
              <a:rPr lang="es-MX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Aprendizaje y tecnologías 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9FDF9-B772-4111-AAF1-EE9EB6A46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943417"/>
            <a:ext cx="519406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FF0000"/>
                </a:solidFill>
              </a:rPr>
              <a:t>El ser humano sabe aprender y aprende a ser humano.         </a:t>
            </a:r>
            <a:endParaRPr lang="pt-B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s-MX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FF0000"/>
                </a:solidFill>
              </a:rPr>
              <a:t>El ser humano produce tecnología y la tecnología lo transforma.  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rgbClr val="FF0000"/>
                </a:solidFill>
              </a:rPr>
              <a:t>Se aprende a fabricar tecnología y se usa la tecnología para aprender.   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A40C2FF-11F2-43E5-863D-637EB068A28E}"/>
              </a:ext>
            </a:extLst>
          </p:cNvPr>
          <p:cNvGrpSpPr/>
          <p:nvPr/>
        </p:nvGrpSpPr>
        <p:grpSpPr>
          <a:xfrm>
            <a:off x="6114728" y="2167255"/>
            <a:ext cx="4984749" cy="2523490"/>
            <a:chOff x="0" y="0"/>
            <a:chExt cx="4985043" cy="2523637"/>
          </a:xfrm>
        </p:grpSpPr>
        <p:sp>
          <p:nvSpPr>
            <p:cNvPr id="5" name="Cuadro de texto 2">
              <a:extLst>
                <a:ext uri="{FF2B5EF4-FFF2-40B4-BE49-F238E27FC236}">
                  <a16:creationId xmlns:a16="http://schemas.microsoft.com/office/drawing/2014/main" id="{958B841D-B82F-4A20-844C-8F49B705C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2085" y="0"/>
              <a:ext cx="1353820" cy="736398"/>
            </a:xfrm>
            <a:prstGeom prst="rect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Ser humano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Cuadro de texto 2">
              <a:extLst>
                <a:ext uri="{FF2B5EF4-FFF2-40B4-BE49-F238E27FC236}">
                  <a16:creationId xmlns:a16="http://schemas.microsoft.com/office/drawing/2014/main" id="{05A410A1-9563-43F1-89BB-9240DE530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1223" y="1934308"/>
              <a:ext cx="1353820" cy="536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Tecnología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uadro de texto 2">
              <a:extLst>
                <a:ext uri="{FF2B5EF4-FFF2-40B4-BE49-F238E27FC236}">
                  <a16:creationId xmlns:a16="http://schemas.microsoft.com/office/drawing/2014/main" id="{AD433ADB-D77A-4D71-9465-54EBC8B47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987062"/>
              <a:ext cx="1353820" cy="5365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s-MX" sz="2000" b="1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Aprender 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lecha: arriba y abajo 7">
              <a:extLst>
                <a:ext uri="{FF2B5EF4-FFF2-40B4-BE49-F238E27FC236}">
                  <a16:creationId xmlns:a16="http://schemas.microsoft.com/office/drawing/2014/main" id="{78ED4B19-D9BE-4928-A11B-23C881F8153E}"/>
                </a:ext>
              </a:extLst>
            </p:cNvPr>
            <p:cNvSpPr/>
            <p:nvPr/>
          </p:nvSpPr>
          <p:spPr>
            <a:xfrm rot="5400000">
              <a:off x="2195147" y="1210408"/>
              <a:ext cx="484632" cy="1986149"/>
            </a:xfrm>
            <a:prstGeom prst="up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9" name="Flecha: arriba y abajo 8">
              <a:extLst>
                <a:ext uri="{FF2B5EF4-FFF2-40B4-BE49-F238E27FC236}">
                  <a16:creationId xmlns:a16="http://schemas.microsoft.com/office/drawing/2014/main" id="{4CAA4D82-1A21-4F5A-896B-A03B17F57529}"/>
                </a:ext>
              </a:extLst>
            </p:cNvPr>
            <p:cNvSpPr/>
            <p:nvPr/>
          </p:nvSpPr>
          <p:spPr>
            <a:xfrm rot="18905522">
              <a:off x="3500804" y="298939"/>
              <a:ext cx="484632" cy="1986149"/>
            </a:xfrm>
            <a:prstGeom prst="up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10" name="Flecha: arriba y abajo 9">
              <a:extLst>
                <a:ext uri="{FF2B5EF4-FFF2-40B4-BE49-F238E27FC236}">
                  <a16:creationId xmlns:a16="http://schemas.microsoft.com/office/drawing/2014/main" id="{E80D243A-6FD9-4134-85B8-1F54C83518EA}"/>
                </a:ext>
              </a:extLst>
            </p:cNvPr>
            <p:cNvSpPr/>
            <p:nvPr/>
          </p:nvSpPr>
          <p:spPr>
            <a:xfrm rot="2539906">
              <a:off x="967154" y="351693"/>
              <a:ext cx="484632" cy="1986149"/>
            </a:xfrm>
            <a:prstGeom prst="upDown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1988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91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Rectangle 192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8600" y="643467"/>
            <a:ext cx="3635926" cy="511386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C87EC2-4BF6-4511-A80E-30595E65C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5622" y="108630"/>
            <a:ext cx="3153580" cy="1616740"/>
          </a:xfrm>
        </p:spPr>
        <p:txBody>
          <a:bodyPr>
            <a:normAutofit/>
          </a:bodyPr>
          <a:lstStyle/>
          <a:p>
            <a:r>
              <a:rPr lang="es-MX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Las revoluciones industriales  </a:t>
            </a:r>
            <a:endParaRPr lang="pt-B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056" name="Picture 8" descr="Trabajador con rollo de fibra óptica.">
            <a:extLst>
              <a:ext uri="{FF2B5EF4-FFF2-40B4-BE49-F238E27FC236}">
                <a16:creationId xmlns:a16="http://schemas.microsoft.com/office/drawing/2014/main" id="{06726434-F401-410F-B430-C698A5E46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921165"/>
            <a:ext cx="3272304" cy="184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imera Revolución Industrial, ilustración">
            <a:extLst>
              <a:ext uri="{FF2B5EF4-FFF2-40B4-BE49-F238E27FC236}">
                <a16:creationId xmlns:a16="http://schemas.microsoft.com/office/drawing/2014/main" id="{8EE71CDC-1AFC-47BF-9F01-08B66F80F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48876" y="3579147"/>
            <a:ext cx="3266618" cy="183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3792" y="2660530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Línea de producción en fábrica automatizada con sistemas ciberfísicos en EE.UU.">
            <a:extLst>
              <a:ext uri="{FF2B5EF4-FFF2-40B4-BE49-F238E27FC236}">
                <a16:creationId xmlns:a16="http://schemas.microsoft.com/office/drawing/2014/main" id="{D6DBA47E-D587-476D-B83E-80174F23A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3638965"/>
            <a:ext cx="3272304" cy="184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ráfico de internet de las cosas">
            <a:extLst>
              <a:ext uri="{FF2B5EF4-FFF2-40B4-BE49-F238E27FC236}">
                <a16:creationId xmlns:a16="http://schemas.microsoft.com/office/drawing/2014/main" id="{F9FC1DD0-BA53-4EA7-926D-59F814542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5125" y="626706"/>
            <a:ext cx="2396064" cy="239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A43185-5939-4EF7-A919-7CE4CCB26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2914" y="2626174"/>
            <a:ext cx="3641611" cy="3282535"/>
          </a:xfrm>
        </p:spPr>
        <p:txBody>
          <a:bodyPr>
            <a:noAutofit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4ª Digitalización, robótica,  inteligencia artificial, biotecnología, IEC, etc.    </a:t>
            </a:r>
            <a:endParaRPr lang="pt-BR" sz="2200" dirty="0">
              <a:solidFill>
                <a:schemeClr val="tx1"/>
              </a:solidFill>
            </a:endParaRPr>
          </a:p>
          <a:p>
            <a:r>
              <a:rPr lang="es-MX" sz="2200" dirty="0">
                <a:solidFill>
                  <a:schemeClr val="tx1"/>
                </a:solidFill>
              </a:rPr>
              <a:t>3ª Automatización.</a:t>
            </a:r>
          </a:p>
          <a:p>
            <a:r>
              <a:rPr lang="es-MX" sz="2200" dirty="0">
                <a:solidFill>
                  <a:schemeClr val="tx1"/>
                </a:solidFill>
              </a:rPr>
              <a:t>2ª La electricidad.</a:t>
            </a:r>
          </a:p>
          <a:p>
            <a:r>
              <a:rPr lang="es-MX" sz="2200" dirty="0">
                <a:solidFill>
                  <a:schemeClr val="tx1"/>
                </a:solidFill>
              </a:rPr>
              <a:t>1ª La fuerza del vapor.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363FFA6-C551-4935-A474-8B2482E55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A004BC1-26C8-40B8-81D7-9DA30C94B086}"/>
              </a:ext>
            </a:extLst>
          </p:cNvPr>
          <p:cNvSpPr/>
          <p:nvPr/>
        </p:nvSpPr>
        <p:spPr>
          <a:xfrm>
            <a:off x="643467" y="6356765"/>
            <a:ext cx="6112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Imágenes</a:t>
            </a:r>
            <a:r>
              <a:rPr lang="pt-B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de: https://www.bbc.com/mundo/noticias-37631834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143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4C30B-F83F-48E3-B664-8046218A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58091"/>
            <a:ext cx="10058400" cy="856397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 de historias tecnológicas en la escuelas</a:t>
            </a:r>
            <a:endParaRPr lang="pt-B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84C604-58F9-4B91-9569-B2B61485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3101"/>
            <a:ext cx="10058400" cy="3925992"/>
          </a:xfrm>
        </p:spPr>
        <p:txBody>
          <a:bodyPr>
            <a:normAutofit/>
          </a:bodyPr>
          <a:lstStyle/>
          <a:p>
            <a:r>
              <a:rPr lang="es-MX" sz="2400" dirty="0">
                <a:solidFill>
                  <a:srgbClr val="FF0000"/>
                </a:solidFill>
              </a:rPr>
              <a:t>Las tecnologías en la vida de los estudiantes.</a:t>
            </a:r>
          </a:p>
          <a:p>
            <a:r>
              <a:rPr lang="es-MX" sz="2400" dirty="0">
                <a:solidFill>
                  <a:srgbClr val="FF0000"/>
                </a:solidFill>
              </a:rPr>
              <a:t>La historia de las tecnologías escolares.</a:t>
            </a:r>
          </a:p>
          <a:p>
            <a:r>
              <a:rPr lang="es-MX" sz="2400" dirty="0">
                <a:solidFill>
                  <a:srgbClr val="FF0000"/>
                </a:solidFill>
              </a:rPr>
              <a:t>Las tecnologías en la vida de los profesores.</a:t>
            </a:r>
          </a:p>
          <a:p>
            <a:r>
              <a:rPr lang="es-MX" sz="2400" dirty="0">
                <a:solidFill>
                  <a:srgbClr val="FF0000"/>
                </a:solidFill>
              </a:rPr>
              <a:t>El desarrollo científico y tecnológico.</a:t>
            </a:r>
          </a:p>
          <a:p>
            <a:r>
              <a:rPr lang="es-MX" sz="2400" dirty="0">
                <a:solidFill>
                  <a:srgbClr val="FF0000"/>
                </a:solidFill>
              </a:rPr>
              <a:t>Las tecnologías en la vida cotidiana.    </a:t>
            </a:r>
          </a:p>
          <a:p>
            <a:r>
              <a:rPr lang="es-MX" sz="2400" dirty="0">
                <a:solidFill>
                  <a:srgbClr val="FF0000"/>
                </a:solidFill>
              </a:rPr>
              <a:t>. 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2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C52E85-D5B0-43F4-82A3-036317DC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516836"/>
            <a:ext cx="3700461" cy="1961086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 de los cambios tecnológicos</a:t>
            </a:r>
            <a:b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Empleos desaparecidos en los últimos 30 años  </a:t>
            </a:r>
            <a:endParaRPr lang="pt-BR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E5A5F4-C576-48FC-A5F1-755826F26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2799654"/>
            <a:ext cx="3700461" cy="39440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Taquígrafas.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Tipógrafos.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Analistas perforistas.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Telegrafistas expertos en Morse.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Vendedores de enciclopedias a domicilio.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Telefonistas operadoras.</a:t>
            </a:r>
          </a:p>
          <a:p>
            <a:pPr>
              <a:lnSpc>
                <a:spcPct val="100000"/>
              </a:lnSpc>
            </a:pPr>
            <a:r>
              <a:rPr lang="es-MX" sz="2400" dirty="0">
                <a:solidFill>
                  <a:srgbClr val="FFFFFF"/>
                </a:solidFill>
              </a:rPr>
              <a:t> Lecheros</a:t>
            </a:r>
          </a:p>
          <a:p>
            <a:pPr>
              <a:lnSpc>
                <a:spcPct val="100000"/>
              </a:lnSpc>
            </a:pPr>
            <a:endParaRPr lang="es-MX" sz="15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pt-BR" sz="15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13 Profesiones populares que desaparecieron para siempre">
            <a:extLst>
              <a:ext uri="{FF2B5EF4-FFF2-40B4-BE49-F238E27FC236}">
                <a16:creationId xmlns:a16="http://schemas.microsoft.com/office/drawing/2014/main" id="{667E43FF-286C-4244-A0FB-D41081FD4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7825" y="407037"/>
            <a:ext cx="5667936" cy="446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D3FF950-B6D2-428A-9AFC-0FFF5D7BDF8C}"/>
              </a:ext>
            </a:extLst>
          </p:cNvPr>
          <p:cNvSpPr txBox="1"/>
          <p:nvPr/>
        </p:nvSpPr>
        <p:spPr>
          <a:xfrm>
            <a:off x="5184329" y="5402602"/>
            <a:ext cx="588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rgbClr val="C00000"/>
                </a:solidFill>
              </a:rPr>
              <a:t>¿Cuántos desaparecerán en los próximos 30?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1C51FED-6E60-4569-8A82-7713E229479D}"/>
              </a:ext>
            </a:extLst>
          </p:cNvPr>
          <p:cNvSpPr/>
          <p:nvPr/>
        </p:nvSpPr>
        <p:spPr>
          <a:xfrm>
            <a:off x="5574254" y="4870536"/>
            <a:ext cx="5435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1" u="none" strike="noStrike" dirty="0">
                <a:solidFill>
                  <a:srgbClr val="939393"/>
                </a:solidFill>
                <a:effectLst/>
                <a:latin typeface="Helvetica" panose="020B0604020202020204" pitchFamily="34" charset="0"/>
                <a:hlinkClick r:id="rId3"/>
              </a:rPr>
              <a:t>© The U.S. National Archive / Wikipedia Commons</a:t>
            </a:r>
            <a:r>
              <a:rPr lang="en-US" b="0" i="1" dirty="0">
                <a:solidFill>
                  <a:srgbClr val="939393"/>
                </a:solidFill>
                <a:effectLst/>
                <a:latin typeface="Helvetica" panose="020B0604020202020204" pitchFamily="34" charset="0"/>
              </a:rPr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616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3DCE7-8765-40C5-B211-F9E43692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latin typeface="Speak Pro" panose="020B0504020101020102" pitchFamily="34" charset="0"/>
              </a:rPr>
              <a:t>Profesiones emergentes</a:t>
            </a:r>
            <a:endParaRPr lang="pt-BR" sz="3200" dirty="0">
              <a:solidFill>
                <a:srgbClr val="C00000"/>
              </a:solidFill>
              <a:latin typeface="Speak Pro" panose="020B0504020101020102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465C2-A72E-45FB-B43C-46E27ABF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8176"/>
            <a:ext cx="10058400" cy="4049712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Nano-técnico y nano-médico </a:t>
            </a:r>
          </a:p>
          <a:p>
            <a:r>
              <a:rPr lang="pt-BR" b="1" dirty="0">
                <a:solidFill>
                  <a:srgbClr val="FF0000"/>
                </a:solidFill>
              </a:rPr>
              <a:t>Desarrollar o técnico de domótica</a:t>
            </a:r>
          </a:p>
          <a:p>
            <a:r>
              <a:rPr lang="pt-BR" b="1" dirty="0" err="1">
                <a:solidFill>
                  <a:srgbClr val="FF0000"/>
                </a:solidFill>
              </a:rPr>
              <a:t>Ingeniero</a:t>
            </a:r>
            <a:r>
              <a:rPr lang="pt-BR" b="1" dirty="0">
                <a:solidFill>
                  <a:srgbClr val="FF0000"/>
                </a:solidFill>
              </a:rPr>
              <a:t> de </a:t>
            </a:r>
            <a:r>
              <a:rPr lang="pt-BR" b="1" dirty="0" err="1">
                <a:solidFill>
                  <a:srgbClr val="FF0000"/>
                </a:solidFill>
              </a:rPr>
              <a:t>reciclaje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>
                <a:solidFill>
                  <a:srgbClr val="FF0000"/>
                </a:solidFill>
              </a:rPr>
              <a:t>Comercio electrónico</a:t>
            </a:r>
          </a:p>
          <a:p>
            <a:r>
              <a:rPr lang="pt-BR" b="1" dirty="0">
                <a:solidFill>
                  <a:srgbClr val="FF0000"/>
                </a:solidFill>
              </a:rPr>
              <a:t>Banca en línea.</a:t>
            </a:r>
          </a:p>
          <a:p>
            <a:r>
              <a:rPr lang="pt-BR" b="1" dirty="0" err="1">
                <a:solidFill>
                  <a:srgbClr val="FF0000"/>
                </a:solidFill>
              </a:rPr>
              <a:t>Desarrollo</a:t>
            </a:r>
            <a:r>
              <a:rPr lang="pt-BR" b="1" dirty="0">
                <a:solidFill>
                  <a:srgbClr val="FF0000"/>
                </a:solidFill>
              </a:rPr>
              <a:t> de software </a:t>
            </a:r>
          </a:p>
          <a:p>
            <a:r>
              <a:rPr lang="pt-BR" b="1" dirty="0">
                <a:solidFill>
                  <a:srgbClr val="FF0000"/>
                </a:solidFill>
              </a:rPr>
              <a:t>Docente en línea</a:t>
            </a:r>
          </a:p>
          <a:p>
            <a:r>
              <a:rPr lang="pt-BR" b="1" dirty="0">
                <a:solidFill>
                  <a:srgbClr val="FF0000"/>
                </a:solidFill>
              </a:rPr>
              <a:t>Expertos en Big Data.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74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3C325-816F-4451-AC51-BB26561B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</a:rPr>
              <a:t>Ante tanto cambio</a:t>
            </a:r>
            <a:br>
              <a:rPr lang="es-MX" sz="3200" dirty="0"/>
            </a:br>
            <a:endParaRPr lang="pt-BR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C65D8-0FEB-4B72-ACAB-A3AF1D4DB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dirty="0">
                <a:solidFill>
                  <a:srgbClr val="C00000"/>
                </a:solidFill>
              </a:rPr>
              <a:t>¿Qué cambia en nuestras instituciones educativas y nuestros modos de aprender?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6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A2BAE6-BA35-4920-A068-6B5DEE9F6575}"/>
              </a:ext>
            </a:extLst>
          </p:cNvPr>
          <p:cNvSpPr txBox="1"/>
          <p:nvPr/>
        </p:nvSpPr>
        <p:spPr>
          <a:xfrm>
            <a:off x="655320" y="2362200"/>
            <a:ext cx="2346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tecnologías 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3FA2DD-087D-47B0-9176-B7B23787AC8D}"/>
              </a:ext>
            </a:extLst>
          </p:cNvPr>
          <p:cNvSpPr txBox="1"/>
          <p:nvPr/>
        </p:nvSpPr>
        <p:spPr>
          <a:xfrm>
            <a:off x="2827020" y="2577643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3216FC1-C4FF-4864-BD54-C5A0E2EDEBBE}"/>
              </a:ext>
            </a:extLst>
          </p:cNvPr>
          <p:cNvSpPr txBox="1"/>
          <p:nvPr/>
        </p:nvSpPr>
        <p:spPr>
          <a:xfrm>
            <a:off x="3962400" y="3643996"/>
            <a:ext cx="234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tecnofilia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67EE40-CE41-49A7-83CA-A2B7538869B0}"/>
              </a:ext>
            </a:extLst>
          </p:cNvPr>
          <p:cNvSpPr txBox="1"/>
          <p:nvPr/>
        </p:nvSpPr>
        <p:spPr>
          <a:xfrm>
            <a:off x="3962400" y="1249680"/>
            <a:ext cx="234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tecnofobia  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702DD-6A0E-4704-BA2E-DCC997389472}"/>
              </a:ext>
            </a:extLst>
          </p:cNvPr>
          <p:cNvSpPr txBox="1"/>
          <p:nvPr/>
        </p:nvSpPr>
        <p:spPr>
          <a:xfrm>
            <a:off x="6096000" y="2431598"/>
            <a:ext cx="2346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justo medio  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22FF3F8-FE7B-40F5-AA51-66AB2BAF5936}"/>
              </a:ext>
            </a:extLst>
          </p:cNvPr>
          <p:cNvSpPr txBox="1"/>
          <p:nvPr/>
        </p:nvSpPr>
        <p:spPr>
          <a:xfrm>
            <a:off x="8732522" y="1828114"/>
            <a:ext cx="2346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Salvar los riesgos y aprovechar sus ventajas </a:t>
            </a:r>
            <a:endParaRPr lang="pt-BR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44826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33D3F"/>
      </a:dk2>
      <a:lt2>
        <a:srgbClr val="E6E8E2"/>
      </a:lt2>
      <a:accent1>
        <a:srgbClr val="A28BD1"/>
      </a:accent1>
      <a:accent2>
        <a:srgbClr val="727AC7"/>
      </a:accent2>
      <a:accent3>
        <a:srgbClr val="82A8CD"/>
      </a:accent3>
      <a:accent4>
        <a:srgbClr val="67AFB5"/>
      </a:accent4>
      <a:accent5>
        <a:srgbClr val="74AE9A"/>
      </a:accent5>
      <a:accent6>
        <a:srgbClr val="67B57A"/>
      </a:accent6>
      <a:hlink>
        <a:srgbClr val="788953"/>
      </a:hlink>
      <a:folHlink>
        <a:srgbClr val="82828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865</Words>
  <Application>Microsoft Office PowerPoint</Application>
  <PresentationFormat>Panorámica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Calibri</vt:lpstr>
      <vt:lpstr>Century Gothic</vt:lpstr>
      <vt:lpstr>Georgia Pro Cond Light</vt:lpstr>
      <vt:lpstr>Helvetica</vt:lpstr>
      <vt:lpstr>Informal Roman</vt:lpstr>
      <vt:lpstr>Speak Pro</vt:lpstr>
      <vt:lpstr>Wingdings</vt:lpstr>
      <vt:lpstr>RetrospectVTI</vt:lpstr>
      <vt:lpstr>Aprender en la 4ª Revolución Industrial </vt:lpstr>
      <vt:lpstr>Humanidad y tecnologías</vt:lpstr>
      <vt:lpstr>Aprendizaje y tecnologías </vt:lpstr>
      <vt:lpstr>Las revoluciones industriales  </vt:lpstr>
      <vt:lpstr>Encuentro de historias tecnológicas en la escuelas</vt:lpstr>
      <vt:lpstr>Ejemplo de los cambios tecnológicos Empleos desaparecidos en los últimos 30 años  </vt:lpstr>
      <vt:lpstr>Profesiones emergentes</vt:lpstr>
      <vt:lpstr>Ante tanto cambio </vt:lpstr>
      <vt:lpstr>Presentación de PowerPoint</vt:lpstr>
      <vt:lpstr>¿Quién teme a las tecnologías?</vt:lpstr>
      <vt:lpstr>James Buchanan en 1858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 para la gestión de la información</vt:lpstr>
      <vt:lpstr>Ahora tenemos Plataformas de información y comunicación que conectan a clientes con proveedores.      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APRENDER EN LA 4ª REVOLUCIÓN INDUSTRIAL</dc:title>
  <dc:creator>Manuel Moreno</dc:creator>
  <cp:lastModifiedBy>Manuel Moreno</cp:lastModifiedBy>
  <cp:revision>45</cp:revision>
  <cp:lastPrinted>2019-11-14T00:50:40Z</cp:lastPrinted>
  <dcterms:created xsi:type="dcterms:W3CDTF">2019-11-08T00:40:19Z</dcterms:created>
  <dcterms:modified xsi:type="dcterms:W3CDTF">2019-11-15T15:40:02Z</dcterms:modified>
</cp:coreProperties>
</file>